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5" r:id="rId13"/>
    <p:sldId id="269" r:id="rId14"/>
  </p:sldIdLst>
  <p:sldSz cx="14630400" cy="8229600"/>
  <p:notesSz cx="8229600" cy="14630400"/>
  <p:embeddedFontLs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D08F2-C4F4-43EC-A924-3542950ADEA5}" v="5" dt="2024-12-24T14:18:38.913"/>
    <p1510:client id="{61BC66E1-ADD0-4AC1-9337-1F29FE1B5936}" v="41" dt="2024-12-24T06:02:41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peddireddy" userId="c036d6aa1bf4d6eb" providerId="LiveId" clId="{347D08F2-C4F4-43EC-A924-3542950ADEA5}"/>
    <pc:docChg chg="undo custSel delSld modSld">
      <pc:chgData name="varsha peddireddy" userId="c036d6aa1bf4d6eb" providerId="LiveId" clId="{347D08F2-C4F4-43EC-A924-3542950ADEA5}" dt="2024-12-24T14:20:33.178" v="57" actId="2696"/>
      <pc:docMkLst>
        <pc:docMk/>
      </pc:docMkLst>
      <pc:sldChg chg="modSp mod">
        <pc:chgData name="varsha peddireddy" userId="c036d6aa1bf4d6eb" providerId="LiveId" clId="{347D08F2-C4F4-43EC-A924-3542950ADEA5}" dt="2024-12-24T14:08:21.938" v="1" actId="1076"/>
        <pc:sldMkLst>
          <pc:docMk/>
          <pc:sldMk cId="0" sldId="261"/>
        </pc:sldMkLst>
        <pc:spChg chg="mod">
          <ac:chgData name="varsha peddireddy" userId="c036d6aa1bf4d6eb" providerId="LiveId" clId="{347D08F2-C4F4-43EC-A924-3542950ADEA5}" dt="2024-12-24T14:08:21.938" v="1" actId="1076"/>
          <ac:spMkLst>
            <pc:docMk/>
            <pc:sldMk cId="0" sldId="261"/>
            <ac:spMk id="3" creationId="{00000000-0000-0000-0000-000000000000}"/>
          </ac:spMkLst>
        </pc:spChg>
      </pc:sldChg>
      <pc:sldChg chg="addSp modSp mod">
        <pc:chgData name="varsha peddireddy" userId="c036d6aa1bf4d6eb" providerId="LiveId" clId="{347D08F2-C4F4-43EC-A924-3542950ADEA5}" dt="2024-12-24T14:19:09.460" v="56" actId="1076"/>
        <pc:sldMkLst>
          <pc:docMk/>
          <pc:sldMk cId="0" sldId="263"/>
        </pc:sldMkLst>
        <pc:spChg chg="add mod">
          <ac:chgData name="varsha peddireddy" userId="c036d6aa1bf4d6eb" providerId="LiveId" clId="{347D08F2-C4F4-43EC-A924-3542950ADEA5}" dt="2024-12-24T14:16:58.952" v="21" actId="255"/>
          <ac:spMkLst>
            <pc:docMk/>
            <pc:sldMk cId="0" sldId="263"/>
            <ac:spMk id="4" creationId="{05FC602C-DE31-269C-8D35-E2AF27500548}"/>
          </ac:spMkLst>
        </pc:spChg>
        <pc:picChg chg="mod">
          <ac:chgData name="varsha peddireddy" userId="c036d6aa1bf4d6eb" providerId="LiveId" clId="{347D08F2-C4F4-43EC-A924-3542950ADEA5}" dt="2024-12-24T14:15:34.373" v="3" actId="1076"/>
          <ac:picMkLst>
            <pc:docMk/>
            <pc:sldMk cId="0" sldId="263"/>
            <ac:picMk id="13" creationId="{F831D76B-3F74-18F5-11DE-BAFB1841681F}"/>
          </ac:picMkLst>
        </pc:picChg>
        <pc:picChg chg="add mod">
          <ac:chgData name="varsha peddireddy" userId="c036d6aa1bf4d6eb" providerId="LiveId" clId="{347D08F2-C4F4-43EC-A924-3542950ADEA5}" dt="2024-12-24T14:17:32.841" v="30" actId="1076"/>
          <ac:picMkLst>
            <pc:docMk/>
            <pc:sldMk cId="0" sldId="263"/>
            <ac:picMk id="14" creationId="{C8BE0500-56EA-678B-23A5-B2E5D6D7C60C}"/>
          </ac:picMkLst>
        </pc:picChg>
        <pc:picChg chg="mod">
          <ac:chgData name="varsha peddireddy" userId="c036d6aa1bf4d6eb" providerId="LiveId" clId="{347D08F2-C4F4-43EC-A924-3542950ADEA5}" dt="2024-12-24T14:16:28.491" v="17" actId="1076"/>
          <ac:picMkLst>
            <pc:docMk/>
            <pc:sldMk cId="0" sldId="263"/>
            <ac:picMk id="15" creationId="{5F36CCD4-8CA6-6FD3-D82C-7ED256EA1162}"/>
          </ac:picMkLst>
        </pc:picChg>
        <pc:picChg chg="add mod">
          <ac:chgData name="varsha peddireddy" userId="c036d6aa1bf4d6eb" providerId="LiveId" clId="{347D08F2-C4F4-43EC-A924-3542950ADEA5}" dt="2024-12-24T14:19:09.460" v="56" actId="1076"/>
          <ac:picMkLst>
            <pc:docMk/>
            <pc:sldMk cId="0" sldId="263"/>
            <ac:picMk id="16" creationId="{2926A72C-89D8-3D41-92C3-5B34CCFF788B}"/>
          </ac:picMkLst>
        </pc:picChg>
        <pc:picChg chg="add mod">
          <ac:chgData name="varsha peddireddy" userId="c036d6aa1bf4d6eb" providerId="LiveId" clId="{347D08F2-C4F4-43EC-A924-3542950ADEA5}" dt="2024-12-24T14:19:07.217" v="55" actId="1076"/>
          <ac:picMkLst>
            <pc:docMk/>
            <pc:sldMk cId="0" sldId="263"/>
            <ac:picMk id="18" creationId="{CE256E4A-5CEB-B2FF-C106-AF65579089F6}"/>
          </ac:picMkLst>
        </pc:picChg>
        <pc:picChg chg="add mod">
          <ac:chgData name="varsha peddireddy" userId="c036d6aa1bf4d6eb" providerId="LiveId" clId="{347D08F2-C4F4-43EC-A924-3542950ADEA5}" dt="2024-12-24T14:19:05.196" v="54" actId="14100"/>
          <ac:picMkLst>
            <pc:docMk/>
            <pc:sldMk cId="0" sldId="263"/>
            <ac:picMk id="20" creationId="{7252909A-0A43-BD1A-BEA1-3639BFF20380}"/>
          </ac:picMkLst>
        </pc:picChg>
        <pc:picChg chg="mod">
          <ac:chgData name="varsha peddireddy" userId="c036d6aa1bf4d6eb" providerId="LiveId" clId="{347D08F2-C4F4-43EC-A924-3542950ADEA5}" dt="2024-12-24T14:16:26.448" v="16" actId="1076"/>
          <ac:picMkLst>
            <pc:docMk/>
            <pc:sldMk cId="0" sldId="263"/>
            <ac:picMk id="21" creationId="{8110C471-5D1E-A59B-449A-929AA2647DC4}"/>
          </ac:picMkLst>
        </pc:picChg>
        <pc:picChg chg="mod">
          <ac:chgData name="varsha peddireddy" userId="c036d6aa1bf4d6eb" providerId="LiveId" clId="{347D08F2-C4F4-43EC-A924-3542950ADEA5}" dt="2024-12-24T14:16:23.783" v="15" actId="1076"/>
          <ac:picMkLst>
            <pc:docMk/>
            <pc:sldMk cId="0" sldId="263"/>
            <ac:picMk id="23" creationId="{799534A8-8CA2-3891-53F8-D691845CB00F}"/>
          </ac:picMkLst>
        </pc:picChg>
      </pc:sldChg>
      <pc:sldChg chg="delSp modSp del mod">
        <pc:chgData name="varsha peddireddy" userId="c036d6aa1bf4d6eb" providerId="LiveId" clId="{347D08F2-C4F4-43EC-A924-3542950ADEA5}" dt="2024-12-24T14:20:33.178" v="57" actId="2696"/>
        <pc:sldMkLst>
          <pc:docMk/>
          <pc:sldMk cId="2086217446" sldId="266"/>
        </pc:sldMkLst>
        <pc:picChg chg="del mod">
          <ac:chgData name="varsha peddireddy" userId="c036d6aa1bf4d6eb" providerId="LiveId" clId="{347D08F2-C4F4-43EC-A924-3542950ADEA5}" dt="2024-12-24T14:17:14.542" v="23" actId="21"/>
          <ac:picMkLst>
            <pc:docMk/>
            <pc:sldMk cId="2086217446" sldId="266"/>
            <ac:picMk id="14" creationId="{C8BE0500-56EA-678B-23A5-B2E5D6D7C60C}"/>
          </ac:picMkLst>
        </pc:picChg>
        <pc:picChg chg="del">
          <ac:chgData name="varsha peddireddy" userId="c036d6aa1bf4d6eb" providerId="LiveId" clId="{347D08F2-C4F4-43EC-A924-3542950ADEA5}" dt="2024-12-24T14:17:38.546" v="31" actId="21"/>
          <ac:picMkLst>
            <pc:docMk/>
            <pc:sldMk cId="2086217446" sldId="266"/>
            <ac:picMk id="16" creationId="{2926A72C-89D8-3D41-92C3-5B34CCFF788B}"/>
          </ac:picMkLst>
        </pc:picChg>
        <pc:picChg chg="del">
          <ac:chgData name="varsha peddireddy" userId="c036d6aa1bf4d6eb" providerId="LiveId" clId="{347D08F2-C4F4-43EC-A924-3542950ADEA5}" dt="2024-12-24T14:18:05.373" v="37" actId="21"/>
          <ac:picMkLst>
            <pc:docMk/>
            <pc:sldMk cId="2086217446" sldId="266"/>
            <ac:picMk id="18" creationId="{CE256E4A-5CEB-B2FF-C106-AF65579089F6}"/>
          </ac:picMkLst>
        </pc:picChg>
        <pc:picChg chg="del">
          <ac:chgData name="varsha peddireddy" userId="c036d6aa1bf4d6eb" providerId="LiveId" clId="{347D08F2-C4F4-43EC-A924-3542950ADEA5}" dt="2024-12-24T14:18:35.089" v="45" actId="21"/>
          <ac:picMkLst>
            <pc:docMk/>
            <pc:sldMk cId="2086217446" sldId="266"/>
            <ac:picMk id="20" creationId="{7252909A-0A43-BD1A-BEA1-3639BFF203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19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CAE6-9902-22B3-FC19-4DA6D356A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A26F6-56CA-3729-B019-D8B6D354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2A5-37B3-E706-D5E1-9B581DB5A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3ED4E-8BE4-8DE9-CE11-C24B3082E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BEBD6-7EF7-5749-9743-742667F9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BBF7E-18E0-17BA-4026-CDC1B82F6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4DD91-4AAC-4A89-FC12-20523E1D8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7234-3D92-3449-EF86-8109050799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2F748-AB17-A2D7-EF9C-0AABB4E8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BF1D5-B0E8-F82D-A412-59209FCEF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F8AE9-3800-BFA5-E7B7-1F9D0E72E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35D74-E31F-EA4B-61C0-3F279B692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1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16440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Based  Recommendation System: Leveraging Pre-Trained Models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2396163" y="5510808"/>
            <a:ext cx="2173700" cy="53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bg2"/>
                </a:solidFill>
              </a:rPr>
              <a:t>Presented by: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FB8E-1E5B-096D-AECE-C3D113B38BA9}"/>
              </a:ext>
            </a:extLst>
          </p:cNvPr>
          <p:cNvSpPr txBox="1"/>
          <p:nvPr/>
        </p:nvSpPr>
        <p:spPr>
          <a:xfrm>
            <a:off x="7839456" y="291858"/>
            <a:ext cx="3960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bg2"/>
                </a:solidFill>
              </a:rPr>
              <a:t>Infosys Internship</a:t>
            </a:r>
            <a:endParaRPr lang="en-IN" sz="40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A6AC9-0D1F-7871-278A-A1263656B637}"/>
              </a:ext>
            </a:extLst>
          </p:cNvPr>
          <p:cNvSpPr txBox="1"/>
          <p:nvPr/>
        </p:nvSpPr>
        <p:spPr>
          <a:xfrm>
            <a:off x="12335627" y="6110972"/>
            <a:ext cx="2294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2"/>
                </a:solidFill>
              </a:rPr>
              <a:t>Sushanth</a:t>
            </a:r>
            <a:r>
              <a:rPr lang="en-IN" dirty="0">
                <a:solidFill>
                  <a:schemeClr val="bg2"/>
                </a:solidFill>
              </a:rPr>
              <a:t> Kothari</a:t>
            </a:r>
          </a:p>
          <a:p>
            <a:r>
              <a:rPr lang="en-IN" dirty="0">
                <a:solidFill>
                  <a:schemeClr val="bg2"/>
                </a:solidFill>
              </a:rPr>
              <a:t>Varsha Peddireddy</a:t>
            </a:r>
          </a:p>
          <a:p>
            <a:r>
              <a:rPr lang="en-IN" dirty="0" err="1">
                <a:solidFill>
                  <a:schemeClr val="bg2"/>
                </a:solidFill>
              </a:rPr>
              <a:t>Vaithees</a:t>
            </a:r>
            <a:endParaRPr lang="en-IN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Lakshmi Prasanna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66A67-940C-4BAA-2E23-7DA48742AC15}"/>
              </a:ext>
            </a:extLst>
          </p:cNvPr>
          <p:cNvSpPr txBox="1"/>
          <p:nvPr/>
        </p:nvSpPr>
        <p:spPr>
          <a:xfrm>
            <a:off x="6324124" y="6644712"/>
            <a:ext cx="1275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2"/>
                </a:solidFill>
              </a:rPr>
              <a:t>Guided By</a:t>
            </a:r>
          </a:p>
          <a:p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9212C-39F0-1E64-83FA-509ECE3FD4BD}"/>
              </a:ext>
            </a:extLst>
          </p:cNvPr>
          <p:cNvSpPr txBox="1"/>
          <p:nvPr/>
        </p:nvSpPr>
        <p:spPr>
          <a:xfrm>
            <a:off x="6333531" y="7152805"/>
            <a:ext cx="150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</a:rPr>
              <a:t>Mr. Anil Shaw</a:t>
            </a:r>
            <a:endParaRPr lang="en-US" sz="1800" b="1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E8D42-76AE-B6B2-7843-F0FCE227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D9DABB-538F-6309-6B86-96015996A260}"/>
              </a:ext>
            </a:extLst>
          </p:cNvPr>
          <p:cNvSpPr txBox="1"/>
          <p:nvPr/>
        </p:nvSpPr>
        <p:spPr>
          <a:xfrm>
            <a:off x="6667634" y="336447"/>
            <a:ext cx="8160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Collaborative Filtering: Personalized 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40732-B9DA-A57B-2413-7298A3CE1EF5}"/>
              </a:ext>
            </a:extLst>
          </p:cNvPr>
          <p:cNvSpPr txBox="1"/>
          <p:nvPr/>
        </p:nvSpPr>
        <p:spPr>
          <a:xfrm>
            <a:off x="6667634" y="2106440"/>
            <a:ext cx="8507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Leveraging user preferences and past interactions to create targeted recommendations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24AFA-0FDE-6285-1F13-CE295DF5EBA1}"/>
              </a:ext>
            </a:extLst>
          </p:cNvPr>
          <p:cNvSpPr txBox="1"/>
          <p:nvPr/>
        </p:nvSpPr>
        <p:spPr>
          <a:xfrm>
            <a:off x="6801284" y="4443984"/>
            <a:ext cx="37038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User Similarity: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Identifying users with similar tastes based on their past interactions.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09A4B-E1F7-4782-4BC4-1641756BA12A}"/>
              </a:ext>
            </a:extLst>
          </p:cNvPr>
          <p:cNvSpPr txBox="1"/>
          <p:nvPr/>
        </p:nvSpPr>
        <p:spPr>
          <a:xfrm>
            <a:off x="10998419" y="4284776"/>
            <a:ext cx="3206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Recommendation Generation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Suggesting items liked by similar users to enhance the user experience.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98CBC-E6E5-4AED-2A58-11780DD4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0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72495"/>
            <a:ext cx="88727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Comparison with Existing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296303" y="4489182"/>
            <a:ext cx="62979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6200"/>
              </a:lnSpc>
            </a:pPr>
            <a:r>
              <a:rPr lang="en-IN" sz="2400" dirty="0">
                <a:solidFill>
                  <a:schemeClr val="bg1"/>
                </a:solidFill>
              </a:rPr>
              <a:t>Enhanced</a:t>
            </a:r>
            <a:r>
              <a:rPr lang="en-IN" sz="2400" b="1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Accuracy</a:t>
            </a:r>
            <a:r>
              <a:rPr lang="en-IN" sz="2400" b="1" dirty="0">
                <a:solidFill>
                  <a:schemeClr val="bg1"/>
                </a:solidFill>
              </a:rPr>
              <a:t>: 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6200"/>
              </a:lnSpc>
              <a:buNone/>
            </a:pPr>
            <a:endParaRPr lang="en-US" sz="2400" dirty="0">
              <a:solidFill>
                <a:schemeClr val="bg1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78537" y="5864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44430" y="4528212"/>
            <a:ext cx="62980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IN" sz="2800" dirty="0">
                <a:solidFill>
                  <a:schemeClr val="bg2"/>
                </a:solidFill>
              </a:rPr>
              <a:t>Improved User Experience: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235559" y="6044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94627" y="6539627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94627" y="7066240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FB3E3-A110-2134-059B-735A2DFAB7B0}"/>
              </a:ext>
            </a:extLst>
          </p:cNvPr>
          <p:cNvSpPr txBox="1"/>
          <p:nvPr/>
        </p:nvSpPr>
        <p:spPr>
          <a:xfrm>
            <a:off x="1978178" y="5588912"/>
            <a:ext cx="5023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developed system leverages pre-trained deep learning models, providing more precise recommendations by analyzing visual features, surpassing the limitations of traditional text or metadata-based systems.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0CB44-B623-B034-4898-CD59F888135D}"/>
              </a:ext>
            </a:extLst>
          </p:cNvPr>
          <p:cNvSpPr txBox="1"/>
          <p:nvPr/>
        </p:nvSpPr>
        <p:spPr>
          <a:xfrm>
            <a:off x="8375904" y="5454446"/>
            <a:ext cx="4547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By offering visually similar outfit recommendations, the system delivers a more intuitive and engaging shopping experience compared to existing systems relying on basic filtering or manual tagging.</a:t>
            </a:r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141" y="958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Scope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D7917-613E-7A74-A5B9-4406672801B3}"/>
              </a:ext>
            </a:extLst>
          </p:cNvPr>
          <p:cNvSpPr txBox="1"/>
          <p:nvPr/>
        </p:nvSpPr>
        <p:spPr>
          <a:xfrm>
            <a:off x="7144512" y="2318111"/>
            <a:ext cx="418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Real-Time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C4499-4EB5-023A-45BA-F8A11ABD5E66}"/>
              </a:ext>
            </a:extLst>
          </p:cNvPr>
          <p:cNvSpPr txBox="1"/>
          <p:nvPr/>
        </p:nvSpPr>
        <p:spPr>
          <a:xfrm rot="10800000" flipV="1">
            <a:off x="7315140" y="2901696"/>
            <a:ext cx="648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Optimizing the system to provide instant recommendations during online shopping.</a:t>
            </a:r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66FF-8678-4D88-F387-12E162E9F556}"/>
              </a:ext>
            </a:extLst>
          </p:cNvPr>
          <p:cNvSpPr txBox="1"/>
          <p:nvPr/>
        </p:nvSpPr>
        <p:spPr>
          <a:xfrm>
            <a:off x="7315141" y="3665271"/>
            <a:ext cx="694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Deploying cloud-based solutions for faster processing and scalability.</a:t>
            </a:r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B35EE-6055-6C6C-1D46-0376A23C6F22}"/>
              </a:ext>
            </a:extLst>
          </p:cNvPr>
          <p:cNvSpPr txBox="1"/>
          <p:nvPr/>
        </p:nvSpPr>
        <p:spPr>
          <a:xfrm>
            <a:off x="7315141" y="4919216"/>
            <a:ext cx="2587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Trend Prediction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67830D6-078D-458C-E119-3B9AC800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438806"/>
            <a:ext cx="4142415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time-series analysis to predict future fashion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ABA5514-0A03-78FB-6C2E-01A0DD3A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time-series analysis to predict future fashion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1073B-D159-B73F-138C-36A0AADECF15}"/>
              </a:ext>
            </a:extLst>
          </p:cNvPr>
          <p:cNvSpPr txBox="1"/>
          <p:nvPr/>
        </p:nvSpPr>
        <p:spPr>
          <a:xfrm>
            <a:off x="7431840" y="5760468"/>
            <a:ext cx="6252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Using time-series analysis to predict future fashion trends.</a:t>
            </a:r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47C4D-0545-51BB-FAA3-FE00D1347FA3}"/>
              </a:ext>
            </a:extLst>
          </p:cNvPr>
          <p:cNvSpPr txBox="1"/>
          <p:nvPr/>
        </p:nvSpPr>
        <p:spPr>
          <a:xfrm>
            <a:off x="7412737" y="6388607"/>
            <a:ext cx="664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Helping brands stock trending items based on customer preferences.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4D6159-0B4C-CAEA-1576-0F446825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072" y="0"/>
            <a:ext cx="6644640" cy="8243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EDE1-1EE4-869F-8D5D-5E52708FC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6C7227E1-58FC-8189-1996-CF035C01BBB5}"/>
              </a:ext>
            </a:extLst>
          </p:cNvPr>
          <p:cNvSpPr/>
          <p:nvPr/>
        </p:nvSpPr>
        <p:spPr>
          <a:xfrm>
            <a:off x="837724" y="4125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1B0CA1A-A657-18BF-3B73-C5BD8EC92ABF}"/>
              </a:ext>
            </a:extLst>
          </p:cNvPr>
          <p:cNvSpPr/>
          <p:nvPr/>
        </p:nvSpPr>
        <p:spPr>
          <a:xfrm>
            <a:off x="837724" y="4620697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0F106E5-6D0B-2C1A-0C2D-DFBB77562B8B}"/>
              </a:ext>
            </a:extLst>
          </p:cNvPr>
          <p:cNvSpPr/>
          <p:nvPr/>
        </p:nvSpPr>
        <p:spPr>
          <a:xfrm>
            <a:off x="837724" y="5147310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6DA98B1-6473-88AF-D6BE-A8F401FDB44F}"/>
              </a:ext>
            </a:extLst>
          </p:cNvPr>
          <p:cNvSpPr/>
          <p:nvPr/>
        </p:nvSpPr>
        <p:spPr>
          <a:xfrm>
            <a:off x="837724" y="5673923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4B90102-462A-4C46-AA90-C478952492D9}"/>
              </a:ext>
            </a:extLst>
          </p:cNvPr>
          <p:cNvSpPr/>
          <p:nvPr/>
        </p:nvSpPr>
        <p:spPr>
          <a:xfrm>
            <a:off x="4751427" y="3885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9600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39E6552-3572-FC1B-9134-CD297A73BD5B}"/>
              </a:ext>
            </a:extLst>
          </p:cNvPr>
          <p:cNvSpPr/>
          <p:nvPr/>
        </p:nvSpPr>
        <p:spPr>
          <a:xfrm>
            <a:off x="837724" y="63261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91596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628055"/>
            <a:ext cx="11546086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Introduction: Overview of the Project and its Purpose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2946" y="1715929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10482" y="2734150"/>
            <a:ext cx="3810286" cy="43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 of AI in Fashion: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12946" y="2734151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66642" y="3923611"/>
            <a:ext cx="6065806" cy="215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chemeClr val="bg2"/>
                </a:solidFill>
              </a:rPr>
              <a:t>AI technologies like machine learning, deep learning, and natural language processing are transforming the fashion industry by enabling personalized experiences. Recommender systems in fashion e-commerce predict user preferences, enhancing user experience and boosting sales.</a:t>
            </a:r>
          </a:p>
        </p:txBody>
      </p:sp>
      <p:sp>
        <p:nvSpPr>
          <p:cNvPr id="7" name="Text 5"/>
          <p:cNvSpPr/>
          <p:nvPr/>
        </p:nvSpPr>
        <p:spPr>
          <a:xfrm>
            <a:off x="712946" y="5055870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2946" y="5564981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2946" y="6074093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2946" y="6583204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2946" y="7092315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1303" y="1715929"/>
            <a:ext cx="6353770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66716" y="2674335"/>
            <a:ext cx="6490788" cy="499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Importance of Recommendation Systems in the Industry:</a:t>
            </a:r>
            <a:endParaRPr lang="en-US" sz="2400" dirty="0"/>
          </a:p>
          <a:p>
            <a:pPr marL="0" indent="0">
              <a:lnSpc>
                <a:spcPts val="2550"/>
              </a:lnSpc>
              <a:buNone/>
            </a:pP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441764" y="3923611"/>
            <a:ext cx="6353770" cy="1629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Recommender systems use collaborative filtering (user-item interactions) and content-based filtering (item features) to make personalized predictions. Hybrid models, which combine both methods, offer more accurate recommendations by leveraging user interaction data and item metadata</a:t>
            </a:r>
            <a:r>
              <a:rPr lang="en-US" sz="16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471" y="869633"/>
            <a:ext cx="12513469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Implementation: Steps Followed for Building the System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303770" y="1889641"/>
            <a:ext cx="22860" cy="5470327"/>
          </a:xfrm>
          <a:prstGeom prst="roundRect">
            <a:avLst>
              <a:gd name="adj" fmla="val 135466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83357" y="2342555"/>
            <a:ext cx="722471" cy="22860"/>
          </a:xfrm>
          <a:prstGeom prst="roundRect">
            <a:avLst>
              <a:gd name="adj" fmla="val 135466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82969" y="2121813"/>
            <a:ext cx="464463" cy="464463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7749" y="2208252"/>
            <a:ext cx="17490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22471" y="2095976"/>
            <a:ext cx="5457349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 1: Data Collection and Preprocessing: Gather a diverse dataset of clothing images and associated metadata.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524571" y="3374588"/>
            <a:ext cx="722471" cy="22860"/>
          </a:xfrm>
          <a:prstGeom prst="roundRect">
            <a:avLst>
              <a:gd name="adj" fmla="val 1354664"/>
            </a:avLst>
          </a:prstGeom>
          <a:solidFill>
            <a:srgbClr val="D7425E"/>
          </a:solidFill>
          <a:ln/>
        </p:spPr>
      </p:sp>
      <p:sp>
        <p:nvSpPr>
          <p:cNvPr id="9" name="Shape 7"/>
          <p:cNvSpPr/>
          <p:nvPr/>
        </p:nvSpPr>
        <p:spPr>
          <a:xfrm>
            <a:off x="7082969" y="3153847"/>
            <a:ext cx="464463" cy="464463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27749" y="3240286"/>
            <a:ext cx="17490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8450580" y="3128010"/>
            <a:ext cx="545734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 2: Pre-trained Model Selection: Choose a suitable pre-trained model, like VGG16, MobileNet, or ResNet, for image feature extraction.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83357" y="4303514"/>
            <a:ext cx="722471" cy="22860"/>
          </a:xfrm>
          <a:prstGeom prst="roundRect">
            <a:avLst>
              <a:gd name="adj" fmla="val 1354664"/>
            </a:avLst>
          </a:prstGeom>
          <a:solidFill>
            <a:srgbClr val="DD785E"/>
          </a:solidFill>
          <a:ln/>
        </p:spPr>
      </p:sp>
      <p:sp>
        <p:nvSpPr>
          <p:cNvPr id="13" name="Shape 11"/>
          <p:cNvSpPr/>
          <p:nvPr/>
        </p:nvSpPr>
        <p:spPr>
          <a:xfrm>
            <a:off x="7082969" y="4082772"/>
            <a:ext cx="464463" cy="464463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27749" y="4169212"/>
            <a:ext cx="17490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722471" y="4056936"/>
            <a:ext cx="545734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 3: Feature Extraction: Process images through the selected model to generate image embeddings, representing visual features.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24571" y="5232440"/>
            <a:ext cx="722471" cy="22860"/>
          </a:xfrm>
          <a:prstGeom prst="roundRect">
            <a:avLst>
              <a:gd name="adj" fmla="val 1354664"/>
            </a:avLst>
          </a:prstGeom>
          <a:solidFill>
            <a:srgbClr val="48A8E2"/>
          </a:solidFill>
          <a:ln/>
        </p:spPr>
      </p:sp>
      <p:sp>
        <p:nvSpPr>
          <p:cNvPr id="17" name="Shape 15"/>
          <p:cNvSpPr/>
          <p:nvPr/>
        </p:nvSpPr>
        <p:spPr>
          <a:xfrm>
            <a:off x="7082969" y="5011698"/>
            <a:ext cx="464463" cy="464463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7749" y="5098137"/>
            <a:ext cx="17490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8450580" y="4985861"/>
            <a:ext cx="545734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 4: Similarity Calculation: Compute cosine similarity between image embeddings to measure the similarity between outfits.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383357" y="6161365"/>
            <a:ext cx="722471" cy="22860"/>
          </a:xfrm>
          <a:prstGeom prst="roundRect">
            <a:avLst>
              <a:gd name="adj" fmla="val 1354664"/>
            </a:avLst>
          </a:prstGeom>
          <a:solidFill>
            <a:srgbClr val="59ABA9"/>
          </a:solidFill>
          <a:ln/>
        </p:spPr>
      </p:sp>
      <p:sp>
        <p:nvSpPr>
          <p:cNvPr id="21" name="Shape 19"/>
          <p:cNvSpPr/>
          <p:nvPr/>
        </p:nvSpPr>
        <p:spPr>
          <a:xfrm>
            <a:off x="7082969" y="5940623"/>
            <a:ext cx="464463" cy="464463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27749" y="6027063"/>
            <a:ext cx="17490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722471" y="5914787"/>
            <a:ext cx="545734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 5: Recommendation Generation: Rank potential outfit combinations based on similarity and present the top recommendations.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1182053"/>
            <a:ext cx="1180885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Computing Cosine Similarity on Image Embeddings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59" y="2245757"/>
            <a:ext cx="2165271" cy="15647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3351" y="3015258"/>
            <a:ext cx="161449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2095" y="263318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Embeddings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332095" y="3078718"/>
            <a:ext cx="760428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Representations of visual features of an outfit, generated by the pre-trained model.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70646" y="3822144"/>
            <a:ext cx="8652510" cy="15240"/>
          </a:xfrm>
          <a:prstGeom prst="roundRect">
            <a:avLst>
              <a:gd name="adj" fmla="val 2119020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924" y="3864293"/>
            <a:ext cx="4330660" cy="15647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3470" y="4431387"/>
            <a:ext cx="161449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4849" y="4079558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Cosine Similarity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414849" y="4525089"/>
            <a:ext cx="7246858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metric to measure the angle between two image embeddings, indicating how similar the outfits are.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53401" y="5440680"/>
            <a:ext cx="7569756" cy="15240"/>
          </a:xfrm>
          <a:prstGeom prst="roundRect">
            <a:avLst>
              <a:gd name="adj" fmla="val 2119020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70" y="5482828"/>
            <a:ext cx="6496050" cy="156471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3470" y="6049923"/>
            <a:ext cx="161449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7485" y="569809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97485" y="6143625"/>
            <a:ext cx="616422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outfit recommendations based on cosine similarity scores, presenting similar outfits to the user's preferences.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Methodology: Pre-trained Models Used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VGG16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deep convolutional neural network known for its powerful image classification abilities.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MobileNet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lightweight model optimized for mobile devices, offering fast and efficient image processing.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763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ResNet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25863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powerful model using residual connections to improve training performance and handle deeper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1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3147060"/>
            <a:ext cx="13186172" cy="121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Extraction: Process of Generating Image Embeddings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4" y="4670227"/>
            <a:ext cx="3296483" cy="8253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8449" y="5805011"/>
            <a:ext cx="2883813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 Image Input: Pass a clothing image through the pre-trained model.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98" y="4670227"/>
            <a:ext cx="3296603" cy="8253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24933" y="5805011"/>
            <a:ext cx="2883932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 Convolutional Layers: Image is processed by multiple convolutional layers to extract features, like edges, textures, and shapes.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70227"/>
            <a:ext cx="3296483" cy="8253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21535" y="5805011"/>
            <a:ext cx="2883813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 Pooling Layers: Reduce the spatial dimensions of the feature maps, retaining important information.</a:t>
            </a:r>
            <a:endParaRPr lang="en-US" sz="16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683" y="4670227"/>
            <a:ext cx="3296603" cy="82534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18019" y="5805011"/>
            <a:ext cx="2883932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4. Fully Connected Layers: Combine extracted features into a final representation, the image embedding.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042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Evaluating Recommendation Accuracy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125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620697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47938" y="5239424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Top-N Accuracy: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4751427" y="3885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D1675-3DC0-29F3-7313-B1C8A8110383}"/>
              </a:ext>
            </a:extLst>
          </p:cNvPr>
          <p:cNvSpPr txBox="1"/>
          <p:nvPr/>
        </p:nvSpPr>
        <p:spPr>
          <a:xfrm>
            <a:off x="493240" y="3270110"/>
            <a:ext cx="268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Cosine</a:t>
            </a:r>
            <a:r>
              <a:rPr lang="en-IN" sz="2400" b="1" dirty="0">
                <a:solidFill>
                  <a:schemeClr val="bg2"/>
                </a:solidFill>
              </a:rPr>
              <a:t> </a:t>
            </a:r>
            <a:r>
              <a:rPr lang="en-IN" sz="2400" dirty="0">
                <a:solidFill>
                  <a:schemeClr val="bg2"/>
                </a:solidFill>
              </a:rPr>
              <a:t>Similarity</a:t>
            </a:r>
            <a:r>
              <a:rPr lang="en-IN" sz="2400" b="1" dirty="0">
                <a:solidFill>
                  <a:schemeClr val="bg2"/>
                </a:solidFill>
              </a:rPr>
              <a:t>:</a:t>
            </a:r>
            <a:br>
              <a:rPr lang="en-IN" sz="2400" dirty="0">
                <a:solidFill>
                  <a:schemeClr val="bg2"/>
                </a:solidFill>
              </a:rPr>
            </a:b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723CE-781D-970D-551A-9F143B8BF198}"/>
              </a:ext>
            </a:extLst>
          </p:cNvPr>
          <p:cNvSpPr txBox="1"/>
          <p:nvPr/>
        </p:nvSpPr>
        <p:spPr>
          <a:xfrm>
            <a:off x="647938" y="3885843"/>
            <a:ext cx="3554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Used to measure the closeness between image embeddings to ensure precise recommendations.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FB229-AA70-887F-1F13-4C39CDEF195E}"/>
              </a:ext>
            </a:extLst>
          </p:cNvPr>
          <p:cNvSpPr txBox="1"/>
          <p:nvPr/>
        </p:nvSpPr>
        <p:spPr>
          <a:xfrm>
            <a:off x="647938" y="5996650"/>
            <a:ext cx="3554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Evaluates if the correct recommendations appear within the top results displayed to users.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CF555-764B-65E0-463E-4BF8B6D85917}"/>
              </a:ext>
            </a:extLst>
          </p:cNvPr>
          <p:cNvSpPr txBox="1"/>
          <p:nvPr/>
        </p:nvSpPr>
        <p:spPr>
          <a:xfrm>
            <a:off x="4639701" y="3248917"/>
            <a:ext cx="406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Feature Embedding Analysis: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2C26A-966E-CB80-D462-967733B950BD}"/>
              </a:ext>
            </a:extLst>
          </p:cNvPr>
          <p:cNvSpPr txBox="1"/>
          <p:nvPr/>
        </p:nvSpPr>
        <p:spPr>
          <a:xfrm>
            <a:off x="4941213" y="3849887"/>
            <a:ext cx="326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Visual inspection of extracted embeddings to verify meaningful grouping of similar items.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A7ABA-3BB7-1A25-8764-270436D51288}"/>
              </a:ext>
            </a:extLst>
          </p:cNvPr>
          <p:cNvSpPr txBox="1"/>
          <p:nvPr/>
        </p:nvSpPr>
        <p:spPr>
          <a:xfrm>
            <a:off x="4918265" y="5200103"/>
            <a:ext cx="369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Cross-Model Comparison: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2CCEE-5109-60B3-012D-5AB678848825}"/>
              </a:ext>
            </a:extLst>
          </p:cNvPr>
          <p:cNvSpPr txBox="1"/>
          <p:nvPr/>
        </p:nvSpPr>
        <p:spPr>
          <a:xfrm>
            <a:off x="5009127" y="5858151"/>
            <a:ext cx="332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Results from VGG16, </a:t>
            </a:r>
            <a:r>
              <a:rPr lang="en-US" dirty="0" err="1">
                <a:solidFill>
                  <a:schemeClr val="bg2"/>
                </a:solidFill>
              </a:rPr>
              <a:t>MobileNet</a:t>
            </a:r>
            <a:r>
              <a:rPr lang="en-US" dirty="0">
                <a:solidFill>
                  <a:schemeClr val="bg2"/>
                </a:solidFill>
              </a:rPr>
              <a:t>, and 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 are compared to identify the most effective model for accurate predictions.</a:t>
            </a:r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646" y="466487"/>
            <a:ext cx="11971020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Results: Examples of Recommendations Generated by the System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70497" y="1474172"/>
            <a:ext cx="1344310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Recommended based on product names:</a:t>
            </a:r>
            <a:endParaRPr lang="en-US" sz="2000" dirty="0">
              <a:latin typeface="Nunito Semi Bold" panose="020B0604020202020204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593646" y="7033736"/>
            <a:ext cx="1344310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31D76B-3F74-18F5-11DE-BAFB1841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7" y="2150994"/>
            <a:ext cx="1327751" cy="1473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6CCD4-8CA6-6FD3-D82C-7ED256E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782" y="2124455"/>
            <a:ext cx="1363059" cy="1473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10C471-5D1E-A59B-449A-929AA2647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65" y="2112982"/>
            <a:ext cx="1583670" cy="14964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9534A8-8CA2-3891-53F8-D691845CB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024" y="2140931"/>
            <a:ext cx="1711714" cy="1688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C602C-DE31-269C-8D35-E2AF27500548}"/>
              </a:ext>
            </a:extLst>
          </p:cNvPr>
          <p:cNvSpPr txBox="1"/>
          <p:nvPr/>
        </p:nvSpPr>
        <p:spPr>
          <a:xfrm>
            <a:off x="451412" y="4158196"/>
            <a:ext cx="3499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Recommended Based on brand 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BE0500-56EA-678B-23A5-B2E5D6D7C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97" y="4835304"/>
            <a:ext cx="1796745" cy="2513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6A72C-89D8-3D41-92C3-5B34CCFF7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4871" y="4803481"/>
            <a:ext cx="1754195" cy="2627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256E4A-5CEB-B2FF-C106-AF6557908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6695" y="4736947"/>
            <a:ext cx="2069860" cy="2824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52909A-0A43-BD1A-BEA1-3639BFF203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3440" y="4638590"/>
            <a:ext cx="2085298" cy="28242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29B7-A78A-2703-32F1-EFEF2D45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35FD7B00-367C-AEB9-6DA7-F5407DD54507}"/>
              </a:ext>
            </a:extLst>
          </p:cNvPr>
          <p:cNvSpPr/>
          <p:nvPr/>
        </p:nvSpPr>
        <p:spPr>
          <a:xfrm>
            <a:off x="837724" y="4125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DE50799-8D19-F8E5-579B-14AECFD909F9}"/>
              </a:ext>
            </a:extLst>
          </p:cNvPr>
          <p:cNvSpPr/>
          <p:nvPr/>
        </p:nvSpPr>
        <p:spPr>
          <a:xfrm>
            <a:off x="837724" y="4620697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856D058-6E08-5E55-4104-FE6801A47B1C}"/>
              </a:ext>
            </a:extLst>
          </p:cNvPr>
          <p:cNvSpPr/>
          <p:nvPr/>
        </p:nvSpPr>
        <p:spPr>
          <a:xfrm>
            <a:off x="837724" y="5147310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9C26F78-7003-CC18-7C1A-E95CFE27D595}"/>
              </a:ext>
            </a:extLst>
          </p:cNvPr>
          <p:cNvSpPr/>
          <p:nvPr/>
        </p:nvSpPr>
        <p:spPr>
          <a:xfrm>
            <a:off x="837724" y="5673923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DECBB2A-FD5B-77F0-0A45-94B880A0498E}"/>
              </a:ext>
            </a:extLst>
          </p:cNvPr>
          <p:cNvSpPr/>
          <p:nvPr/>
        </p:nvSpPr>
        <p:spPr>
          <a:xfrm>
            <a:off x="4751427" y="3885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28A42C4-BC3C-51CB-D38C-9627D1550EF1}"/>
              </a:ext>
            </a:extLst>
          </p:cNvPr>
          <p:cNvSpPr/>
          <p:nvPr/>
        </p:nvSpPr>
        <p:spPr>
          <a:xfrm>
            <a:off x="837724" y="63261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F02E8-2945-50B7-A976-A90801C3A5F0}"/>
              </a:ext>
            </a:extLst>
          </p:cNvPr>
          <p:cNvSpPr txBox="1"/>
          <p:nvPr/>
        </p:nvSpPr>
        <p:spPr>
          <a:xfrm>
            <a:off x="332826" y="803855"/>
            <a:ext cx="8478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Recommended Based on Similarity of image using cosine similarity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EBF14-775A-EFFE-CF47-B8CAAFF4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0" y="1794076"/>
            <a:ext cx="9803757" cy="57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47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738</Words>
  <Application>Microsoft Office PowerPoint</Application>
  <PresentationFormat>Custom</PresentationFormat>
  <Paragraphs>98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PT Sans</vt:lpstr>
      <vt:lpstr>Nunito Semi Bold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varsha peddireddy</cp:lastModifiedBy>
  <cp:revision>3</cp:revision>
  <dcterms:created xsi:type="dcterms:W3CDTF">2024-12-23T12:08:32Z</dcterms:created>
  <dcterms:modified xsi:type="dcterms:W3CDTF">2024-12-24T14:20:43Z</dcterms:modified>
</cp:coreProperties>
</file>